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552" r:id="rId2"/>
    <p:sldId id="566" r:id="rId3"/>
    <p:sldId id="567" r:id="rId4"/>
    <p:sldId id="565" r:id="rId5"/>
    <p:sldId id="568" r:id="rId6"/>
    <p:sldId id="569" r:id="rId7"/>
    <p:sldId id="572" r:id="rId8"/>
    <p:sldId id="571" r:id="rId9"/>
    <p:sldId id="570" r:id="rId10"/>
    <p:sldId id="573" r:id="rId11"/>
    <p:sldId id="574" r:id="rId12"/>
    <p:sldId id="576" r:id="rId13"/>
    <p:sldId id="577" r:id="rId14"/>
    <p:sldId id="579" r:id="rId15"/>
    <p:sldId id="578" r:id="rId16"/>
    <p:sldId id="580" r:id="rId17"/>
    <p:sldId id="581" r:id="rId18"/>
    <p:sldId id="55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51A"/>
    <a:srgbClr val="F7901E"/>
    <a:srgbClr val="F2B800"/>
    <a:srgbClr val="95A0A9"/>
    <a:srgbClr val="F55F0B"/>
    <a:srgbClr val="0A3E56"/>
    <a:srgbClr val="D6A300"/>
    <a:srgbClr val="FFD200"/>
    <a:srgbClr val="DE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7" autoAdjust="0"/>
    <p:restoredTop sz="86299" autoAdjust="0"/>
  </p:normalViewPr>
  <p:slideViewPr>
    <p:cSldViewPr>
      <p:cViewPr>
        <p:scale>
          <a:sx n="70" d="100"/>
          <a:sy n="70" d="100"/>
        </p:scale>
        <p:origin x="-690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7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6882F-FF33-4328-975A-B47C2251D667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8CEDE-868F-4FF3-A798-6F5889142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43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2563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26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87C038-8199-4A48-AA21-DF58A51B618E}" type="datetimeFigureOut">
              <a:rPr lang="ar-JO" smtClean="0"/>
              <a:pPr/>
              <a:t>17/03/1440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2563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26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5E8A15-42C8-44D5-8A5F-4781135D3DA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5542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90171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189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B1A6E-105B-470F-9C55-DC312E3824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840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8400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8A15-42C8-44D5-8A5F-4781135D3DA7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096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D28F-B676-4BFB-81D7-FADBF7C8B1D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25 November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031"/>
            <a:ext cx="12192000" cy="22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2048"/>
            <a:ext cx="10972800" cy="4461208"/>
          </a:xfrm>
        </p:spPr>
        <p:txBody>
          <a:bodyPr/>
          <a:lstStyle>
            <a:lvl1pPr>
              <a:defRPr>
                <a:solidFill>
                  <a:srgbClr val="95A0A9"/>
                </a:solidFill>
              </a:defRPr>
            </a:lvl1pPr>
            <a:lvl2pPr>
              <a:defRPr>
                <a:solidFill>
                  <a:srgbClr val="95A0A9"/>
                </a:solidFill>
              </a:defRPr>
            </a:lvl2pPr>
            <a:lvl3pPr>
              <a:defRPr>
                <a:solidFill>
                  <a:srgbClr val="95A0A9"/>
                </a:solidFill>
              </a:defRPr>
            </a:lvl3pPr>
            <a:lvl4pPr>
              <a:defRPr>
                <a:solidFill>
                  <a:srgbClr val="95A0A9"/>
                </a:solidFill>
              </a:defRPr>
            </a:lvl4pPr>
            <a:lvl5pPr>
              <a:defRPr>
                <a:solidFill>
                  <a:srgbClr val="95A0A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036"/>
            <a:ext cx="12192000" cy="1621536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415480" y="26064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Content Placeholder 23" descr="psut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593" y="125882"/>
            <a:ext cx="1031459" cy="1027302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6"/>
            <a:ext cx="12192000" cy="914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00" y="6200801"/>
            <a:ext cx="2844800" cy="365125"/>
          </a:xfrm>
        </p:spPr>
        <p:txBody>
          <a:bodyPr/>
          <a:lstStyle>
            <a:lvl1pPr>
              <a:defRPr b="1">
                <a:solidFill>
                  <a:srgbClr val="0A3E56"/>
                </a:solidFill>
              </a:defRPr>
            </a:lvl1pPr>
          </a:lstStyle>
          <a:p>
            <a:fld id="{49000F24-0B98-4560-A04A-BFDCE75499F9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4312" y="6492875"/>
            <a:ext cx="28448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2700" y="6432123"/>
            <a:ext cx="12179300" cy="38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Computing Sciences Research Center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031"/>
            <a:ext cx="12192000" cy="229390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58EA-F942-4B6C-9486-E84B23E5673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25 November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1840"/>
            <a:ext cx="12192000" cy="1621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20259"/>
            <a:ext cx="2844800" cy="365125"/>
          </a:xfrm>
        </p:spPr>
        <p:txBody>
          <a:bodyPr/>
          <a:lstStyle/>
          <a:p>
            <a:fld id="{ED2BAF0F-6322-47DB-9734-413590ECA8F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25 November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23" descr="psut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398" y="97442"/>
            <a:ext cx="828403" cy="825064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6"/>
            <a:ext cx="12192000" cy="9144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415480" y="26064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1840"/>
            <a:ext cx="12192000" cy="1621536"/>
          </a:xfrm>
          <a:prstGeom prst="rect">
            <a:avLst/>
          </a:prstGeom>
        </p:spPr>
      </p:pic>
      <p:pic>
        <p:nvPicPr>
          <p:cNvPr id="7" name="Content Placeholder 23" descr="psut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398" y="97442"/>
            <a:ext cx="828403" cy="825064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6"/>
            <a:ext cx="12192000" cy="9144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415480" y="26064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20259"/>
            <a:ext cx="2844800" cy="365125"/>
          </a:xfrm>
        </p:spPr>
        <p:txBody>
          <a:bodyPr/>
          <a:lstStyle/>
          <a:p>
            <a:fld id="{0ED14B80-2877-40D1-950D-C8A5C0495A4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25 November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20259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20259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3298813"/>
            <a:ext cx="12192000" cy="35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5"/>
            <a:ext cx="10972800" cy="5001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A3E56"/>
                </a:solidFill>
              </a:defRPr>
            </a:lvl1pPr>
          </a:lstStyle>
          <a:p>
            <a:fld id="{5D821D45-E544-4697-A6B4-CB3E1DD32340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377" rtl="0" eaLnBrk="1" latinLnBrk="0" hangingPunct="1">
        <a:spcBef>
          <a:spcPct val="0"/>
        </a:spcBef>
        <a:buNone/>
        <a:defRPr sz="2400" kern="1200">
          <a:solidFill>
            <a:srgbClr val="95A0A9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95A0A9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95A0A9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95A0A9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95A0A9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95A0A9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imah_1999@yahoo.com" TargetMode="External"/><Relationship Id="rId2" Type="http://schemas.openxmlformats.org/officeDocument/2006/relationships/hyperlink" Target="mailto:Dima.suleiman@ju.edu.j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0779" y="2246916"/>
            <a:ext cx="10071988" cy="4124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Comparative study of word embeddings models and 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usage in Arabic language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applications</a:t>
            </a:r>
          </a:p>
          <a:p>
            <a:pPr algn="ctr"/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A3E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Dima Suleiman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Prof. Arafat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Awajan</a:t>
            </a:r>
          </a:p>
          <a:p>
            <a:pPr algn="ctr"/>
            <a:endParaRPr lang="en-US" sz="2800" b="1" dirty="0" smtClean="0">
              <a:solidFill>
                <a:srgbClr val="0A3E56"/>
              </a:solidFill>
            </a:endParaRPr>
          </a:p>
          <a:p>
            <a:pPr algn="ctr"/>
            <a:endParaRPr lang="en-US" sz="2800" b="1" dirty="0" smtClean="0">
              <a:solidFill>
                <a:srgbClr val="0A3E56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en-US" sz="2800" dirty="0" smtClean="0">
                <a:solidFill>
                  <a:srgbClr val="0A3E56"/>
                </a:solidFill>
                <a:latin typeface="Times New Roman" pitchFamily="18" charset="0"/>
                <a:cs typeface="Times New Roman" pitchFamily="18" charset="0"/>
              </a:rPr>
              <a:t>29-11-2018</a:t>
            </a:r>
            <a:endParaRPr lang="en-US" sz="2800" dirty="0">
              <a:solidFill>
                <a:srgbClr val="0A3E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Content Placeholder 23" descr="psu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11242"/>
            <a:ext cx="1162206" cy="1157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79576" y="336058"/>
            <a:ext cx="4659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Princess Sumaya University for Technology </a:t>
            </a: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rtl="1"/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Computing Sciences Research Center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415480" y="26064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32088"/>
            <a:ext cx="10972800" cy="44612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a conclusion, the use of word embeddings is highly dependent on the application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Based on small dimensional semantic space, word2vec produces best representation of the words vectors compared with Glove.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415480" y="26064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Word embeddings uses in Arabic NLP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96752"/>
            <a:ext cx="7200800" cy="46085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544" y="5898758"/>
            <a:ext cx="1105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 smtClean="0"/>
              <a:t>3 – Word embedding applications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4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61307"/>
              </p:ext>
            </p:extLst>
          </p:nvPr>
        </p:nvGraphicFramePr>
        <p:xfrm>
          <a:off x="407368" y="-27384"/>
          <a:ext cx="11449272" cy="682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262"/>
                <a:gridCol w="1346761"/>
                <a:gridCol w="1539307"/>
                <a:gridCol w="3380270"/>
                <a:gridCol w="4503672"/>
              </a:tblGrid>
              <a:tr h="165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+mj-cs"/>
                        </a:rPr>
                        <a:t>Year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+mj-cs"/>
                        </a:rPr>
                        <a:t>Application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+mj-cs"/>
                        </a:rPr>
                        <a:t>Word Embeddings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+mj-cs"/>
                        </a:rPr>
                        <a:t>Dataset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+mj-cs"/>
                        </a:rPr>
                        <a:t>Pre-processing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4299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+mj-cs"/>
                        </a:rPr>
                        <a:t>2015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Word Representations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Skip-gram,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CBOW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Glove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Arabic Wikipedia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Arabic Gigaword Corpus,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etc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Normalization, such as removing diacritics, tags and replacing all numerical digits using the word “NUM” 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99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+mj-cs"/>
                        </a:rPr>
                        <a:t>2016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Sentiment Analysis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CBOW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Skip-gram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Abu El-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Khair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corpus (training the word2vec) Arabic tweet dataset which consisted of 1398 negative tweets and 628 positive tweets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Removing of special characters,  any none Arabic words or digits, such as 1234 or Hindi digit used in Arabic, such as </a:t>
                      </a:r>
                      <a:r>
                        <a:rPr lang="ar-SA" sz="1400" dirty="0">
                          <a:effectLst/>
                          <a:cs typeface="+mj-cs"/>
                        </a:rPr>
                        <a:t>١٢٣٤</a:t>
                      </a:r>
                      <a:r>
                        <a:rPr lang="en-US" sz="1400" dirty="0">
                          <a:effectLst/>
                          <a:cs typeface="+mj-cs"/>
                        </a:rPr>
                        <a:t>.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4245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+mj-cs"/>
                        </a:rPr>
                        <a:t>2017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Sentiment Analysis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word2vec ,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glove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doc2vec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LABR(sentiment)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freely available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63257 book reviews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Light stemming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80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+mj-cs"/>
                        </a:rPr>
                        <a:t>2016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Sentiment Analysis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CBOW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ASTD,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ArTwitter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QCRI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Extracting the tokens from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sentence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order to join them again in certain order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00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+mj-cs"/>
                        </a:rPr>
                        <a:t>Semantic Similarity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+mj-cs"/>
                        </a:rPr>
                        <a:t>CBOW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 billion words  training including Arabic Wikipedia,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Arabase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OSAC, and others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Stop-word, punctuation marks,   diacritics and   non-letters removal. Normalizing letters and Normalizing numerical digits to the token ”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00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Semantic Similarity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Weighting Aligned Words,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Bag-of-Words Alignment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four datasets from SemEval-2017 STS task consisted of 2412 pairs of sentences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Tokenization,  Removing punctuation marks, diacritics, and non-alphanumeric characters, normalizing characters,  the stop words were not removed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08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Answer Grading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word2vec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Glove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Texas computer science, Extended Texas computer science, Cairo University and SemEval 2013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Lemmatization, stemming and stop words removal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5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information retrieval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CBOW, Skip-gram and Glove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TREC 2001/2002 data sets which consist of 75 topics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Heavy stemming, Farasa stemming, light stemming and normalization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77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plagiarism detection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CBOW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OSAC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Without preprocessing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38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Paraphrase Identification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Skip-gram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OSAC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Identify sentences using “,” “;” “.” “:” “!” “?”.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Identify words using spaces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98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Arabic Textual Entailment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Skip-gram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ArbTE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SPLIT, Removing URLs and punctuation  were removed  and numbers and dates were normalized to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Date tokenization, Lemmatization and stemming they used MADAMIRA stop words removal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5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415480" y="26064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 of word embeddings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32088"/>
            <a:ext cx="10972800" cy="44612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 are two evaluation ways of space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vectors representation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including: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43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Intrinsic:</a:t>
            </a:r>
          </a:p>
          <a:p>
            <a:pPr marL="1314430" lvl="2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430" lvl="2" indent="-514350">
              <a:buFont typeface="+mj-lt"/>
              <a:buAutoNum type="arabicPeriod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43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Extrinsic. </a:t>
            </a:r>
          </a:p>
          <a:p>
            <a:pPr marL="1314430" lvl="2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4" y="3111605"/>
            <a:ext cx="936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semantic and syntactic similarity of words was evaluated using semantic and syntactic benchmark dataset which was used to evaluate the models quality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991544" y="4725144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word embeddings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were evaluated through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using it in NLP applications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56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415480" y="26064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Pre-trained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embeddings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32088"/>
            <a:ext cx="10972800" cy="44612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the importance of using word embeddings in several NLP applications pre-trained Arabic word embeddings models was proposed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called AraVec.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AraVec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an open source project of pre-trained Arabic distributed words embeddings that enables Arabic researchers to use free and powerful model in their researches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415480" y="26064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Pre-trained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embeddings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32088"/>
            <a:ext cx="10972800" cy="44612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AraVec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was published in 2017 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AraVec trained using CBOW and Skip-gram approaches of word2vec.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Tweets, article of Arabic Wikipedia and World Wide Web pages with total number of tokens more than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3,300,000,000 were used for training.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datasets collected were normalize and non-Arabic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content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filtering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applied.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399373" y="33290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Discussions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896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 embeddings were used in various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Arabic NLP applications.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Training of the word embeddings model was conducted in large Arabic dataset such as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OSAC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SemEval-2017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ArbTE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Abu El-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Khair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corpus, where most of them are freely available.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researchers collected their own dataset from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World Wide Web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pages.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399373" y="33290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Discussions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Several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 preprocessing were applied on the dataset, where the most common preprocessing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are: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Normalization.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Lemmatization.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Stemming.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Removing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stop words, diacritics, tags, URLs and punctuation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Normalizing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numbers and dates by replacing them with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Date tokens.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45"/>
          <p:cNvSpPr>
            <a:spLocks noChangeArrowheads="1"/>
          </p:cNvSpPr>
          <p:nvPr/>
        </p:nvSpPr>
        <p:spPr bwMode="auto">
          <a:xfrm>
            <a:off x="4252486" y="219485"/>
            <a:ext cx="1325108" cy="993275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1464" y="1628800"/>
            <a:ext cx="914400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Thank You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92144" y="5556886"/>
            <a:ext cx="75608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Princess Sumaya University for Technology </a:t>
            </a:r>
          </a:p>
          <a:p>
            <a:pPr rtl="1"/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Computing Sciences Research Center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Content Placeholder 23" descr="psu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150" y="5229200"/>
            <a:ext cx="1368779" cy="1363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440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Dima Suleiman</a:t>
            </a:r>
          </a:p>
          <a:p>
            <a:r>
              <a:rPr lang="en-US" dirty="0">
                <a:solidFill>
                  <a:schemeClr val="tx1"/>
                </a:solidFill>
              </a:rPr>
              <a:t>Education: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PhD. Computer </a:t>
            </a:r>
            <a:r>
              <a:rPr lang="en-US" dirty="0" smtClean="0">
                <a:solidFill>
                  <a:schemeClr val="tx1"/>
                </a:solidFill>
              </a:rPr>
              <a:t>Science, </a:t>
            </a:r>
            <a:r>
              <a:rPr lang="en-US" b="1" dirty="0" smtClean="0">
                <a:solidFill>
                  <a:schemeClr val="tx1"/>
                </a:solidFill>
              </a:rPr>
              <a:t>Deep Learning, NLP </a:t>
            </a:r>
            <a:r>
              <a:rPr lang="en-US" dirty="0" smtClean="0">
                <a:solidFill>
                  <a:schemeClr val="tx1"/>
                </a:solidFill>
              </a:rPr>
              <a:t>(2015-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MSc. Computer Science (2002-2004)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BSc. Computer Science</a:t>
            </a:r>
            <a:r>
              <a:rPr lang="en-US" dirty="0" smtClean="0">
                <a:solidFill>
                  <a:schemeClr val="tx1"/>
                </a:solidFill>
              </a:rPr>
              <a:t>(1998-2002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Contact: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  <a:hlinkClick r:id="rId2"/>
              </a:rPr>
              <a:t>Dima.suleiman@ju.edu.jo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  <a:hlinkClick r:id="rId3"/>
              </a:rPr>
              <a:t>Dimah_1999@yahoo.com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PSUT ©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EB8A-CBE6-4388-AD79-CE6F94EE9E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340768"/>
            <a:ext cx="11029615" cy="467750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Overview of word embeddings models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Word2vec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  <a:p>
            <a:pPr lvl="1">
              <a:buFont typeface="Courier New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 Vectors for Word Representation(Glove)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  <a:p>
            <a:pPr lvl="1">
              <a:buFont typeface="Courier New" pitchFamily="49" charset="0"/>
              <a:buChar char="o"/>
            </a:pP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 embeddings uses in Arabic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NLP</a:t>
            </a:r>
          </a:p>
          <a:p>
            <a:pPr lvl="0">
              <a:buFont typeface="Wingdings" pitchFamily="2" charset="2"/>
              <a:buChar char="Ø"/>
            </a:pP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 and pre-trained word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embeddings</a:t>
            </a:r>
          </a:p>
          <a:p>
            <a:pPr lvl="0">
              <a:buFont typeface="Wingdings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Discussions and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EB8A-CBE6-4388-AD79-CE6F94EE9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5480" y="332656"/>
            <a:ext cx="10166919" cy="43204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ar-J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0F24-0B98-4560-A04A-BFDCE75499F9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7448" y="1196752"/>
            <a:ext cx="102251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 startAt="2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embeddings is used to represent the words by low dimensional vectors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representation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several models for generating word embeddings.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order to be useful, these models must be trained using very large corpus to determine the semantic relationship between words since the semantic similarity is crucial for several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applications.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similarity between words can be measured using cosine similarity, Euclidean distance and other techniques.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5480" y="332656"/>
            <a:ext cx="10166919" cy="432048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Overview of word embeddings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lang="ar-J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0F24-0B98-4560-A04A-BFDCE75499F9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3564" y="1226424"/>
            <a:ext cx="102251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 startAt="2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Word2vec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consists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two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approaches: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Continuous Bag-of-Words Model (CBOW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Continuous Skip-gram Model (Skip-gram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Vectors for Word Representation(Glove) Model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Times New Roman" pitchFamily="18" charset="0"/>
                <a:cs typeface="Times New Roman" pitchFamily="18" charset="0"/>
              </a:rPr>
              <a:t>Background (Word2vec)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642" y="1196752"/>
            <a:ext cx="5218974" cy="10138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Continuous Bag-of-Words model (CBOW), which predicts the current word depending on neighboring words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04312" y="5496920"/>
            <a:ext cx="2844800" cy="365125"/>
          </a:xfrm>
        </p:spPr>
        <p:txBody>
          <a:bodyPr/>
          <a:lstStyle/>
          <a:p>
            <a:fld id="{FB33EB8A-CBE6-4388-AD79-CE6F94EE9ED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799" y="1117193"/>
            <a:ext cx="5625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50000"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Skip-gram model (Skip-gram) where the current word is the input and the model predicts the surrounding words.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99094" y="1612774"/>
            <a:ext cx="0" cy="3759981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091" y="5471795"/>
            <a:ext cx="1105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 smtClean="0"/>
              <a:t>2 </a:t>
            </a:r>
            <a:r>
              <a:rPr lang="en-US" sz="1600" dirty="0"/>
              <a:t>- CBOW and Skip-gram models </a:t>
            </a:r>
            <a:r>
              <a:rPr lang="en-US" sz="1600" dirty="0" smtClean="0"/>
              <a:t>architecture[</a:t>
            </a:r>
            <a:r>
              <a:rPr lang="en-US" sz="1600" dirty="0"/>
              <a:t>Mikolov, T., Chen, K., </a:t>
            </a:r>
            <a:r>
              <a:rPr lang="en-US" sz="1600" dirty="0" err="1"/>
              <a:t>Corrado</a:t>
            </a:r>
            <a:r>
              <a:rPr lang="en-US" sz="1600" dirty="0"/>
              <a:t>, G., &amp; Dean, J. (2013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9" y="2534305"/>
            <a:ext cx="5181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35" y="2582076"/>
            <a:ext cx="46291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6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5904" y="764704"/>
            <a:ext cx="4334272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EE351A"/>
                </a:solidFill>
                <a:latin typeface="Times New Roman" pitchFamily="18" charset="0"/>
                <a:cs typeface="Times New Roman" pitchFamily="18" charset="0"/>
              </a:rPr>
              <a:t>Which model is better?</a:t>
            </a:r>
            <a:endParaRPr lang="en-US" sz="5400" b="1" dirty="0">
              <a:solidFill>
                <a:srgbClr val="EE35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005723"/>
              </p:ext>
            </p:extLst>
          </p:nvPr>
        </p:nvGraphicFramePr>
        <p:xfrm>
          <a:off x="911424" y="2508488"/>
          <a:ext cx="109728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Case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Model Name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Training small dataset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Skip-gram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Infrequent words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Skip-gram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Frequent words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CBOW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415480" y="332656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approach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Glove 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captures the statistics of the global corpus directly from the model, instead of depending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 context windows like word2vec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model.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Glove uses the statistics efficiently by training the model on the global count of word-to-word co-occurrence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15480" y="260648"/>
            <a:ext cx="101669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Background (Glove)</a:t>
            </a:r>
          </a:p>
        </p:txBody>
      </p:sp>
    </p:spTree>
    <p:extLst>
      <p:ext uri="{BB962C8B-B14F-4D97-AF65-F5344CB8AC3E}">
        <p14:creationId xmlns:p14="http://schemas.microsoft.com/office/powerpoint/2010/main" val="832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 l="-3000"/>
          </a:stretch>
        </a:blipFill>
        <a:ln w="9525" cap="flat" cmpd="sng" algn="ctr">
          <a:noFill/>
          <a:prstDash val="solid"/>
        </a:ln>
        <a:effectLst/>
      </a:spPr>
      <a:bodyPr anchor="ctr"/>
      <a:lstStyle>
        <a:defPPr algn="ctr" eaLnBrk="1" hangingPunct="1">
          <a:defRPr sz="1800">
            <a:solidFill>
              <a:srgbClr val="FFFFFF"/>
            </a:solidFill>
            <a:latin typeface="Calibri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40113</TotalTime>
  <Words>1031</Words>
  <Application>Microsoft Office PowerPoint</Application>
  <PresentationFormat>Custom</PresentationFormat>
  <Paragraphs>210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About the Presenter</vt:lpstr>
      <vt:lpstr>Agenda</vt:lpstr>
      <vt:lpstr>Introduction</vt:lpstr>
      <vt:lpstr>Overview of word embeddings models</vt:lpstr>
      <vt:lpstr>Background (Word2vec)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Veena</dc:creator>
  <cp:lastModifiedBy>AdminHP-262</cp:lastModifiedBy>
  <cp:revision>1379</cp:revision>
  <cp:lastPrinted>2017-01-10T08:50:28Z</cp:lastPrinted>
  <dcterms:created xsi:type="dcterms:W3CDTF">2006-08-16T00:00:00Z</dcterms:created>
  <dcterms:modified xsi:type="dcterms:W3CDTF">2018-11-25T19:53:42Z</dcterms:modified>
</cp:coreProperties>
</file>